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80" r:id="rId3"/>
    <p:sldId id="269" r:id="rId5"/>
    <p:sldId id="282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42" r:id="rId16"/>
    <p:sldId id="339" r:id="rId17"/>
    <p:sldId id="340" r:id="rId18"/>
    <p:sldId id="346" r:id="rId19"/>
    <p:sldId id="344" r:id="rId20"/>
    <p:sldId id="343" r:id="rId21"/>
    <p:sldId id="283" r:id="rId22"/>
  </p:sldIdLst>
  <p:sldSz cx="12192000" cy="6858000"/>
  <p:notesSz cx="6858000" cy="9144000"/>
  <p:embeddedFontLst>
    <p:embeddedFont>
      <p:font typeface="方正清刻本悦宋简体" panose="02000000000000000000" pitchFamily="2" charset="-122"/>
      <p:regular r:id="rId27"/>
    </p:embeddedFont>
    <p:embeddedFont>
      <p:font typeface="Wingdings 2" panose="05020102010507070707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5A47A5-2639-49A0-9057-2200C65BA031}">
          <p14:sldIdLst>
            <p14:sldId id="280"/>
            <p14:sldId id="269"/>
            <p14:sldId id="282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3"/>
            <p14:sldId id="340"/>
            <p14:sldId id="344"/>
            <p14:sldId id="34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1E4AEA4-8DFA-4A89-87EB-49C32662AFE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0" y="32"/>
      </p:cViewPr>
      <p:guideLst>
        <p:guide orient="horz" pos="2160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251239-690E-4544-9D1A-FE0B74AF358B}" type="datetime1">
              <a:rPr lang="en-US" altLang="zh-CN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fld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80BE5A-9D85-4716-9443-9D9E66ACB5E5}" type="slidenum">
              <a:rPr lang="en-US" altLang="zh-CN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fld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F1864047-892D-4ED9-B517-8A9F32FB68D0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F1E05635-4EFD-4447-A451-86C57984FA89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方正清刻本悦宋简体" panose="02000000000000000000" pitchFamily="2" charset="-122"/>
        <a:ea typeface="方正清刻本悦宋简体" panose="020000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清刻本悦宋简体" panose="02000000000000000000" pitchFamily="2" charset="-122"/>
        <a:ea typeface="方正清刻本悦宋简体" panose="020000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清刻本悦宋简体" panose="02000000000000000000" pitchFamily="2" charset="-122"/>
        <a:ea typeface="方正清刻本悦宋简体" panose="020000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清刻本悦宋简体" panose="02000000000000000000" pitchFamily="2" charset="-122"/>
        <a:ea typeface="方正清刻本悦宋简体" panose="020000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清刻本悦宋简体" panose="02000000000000000000" pitchFamily="2" charset="-122"/>
        <a:ea typeface="方正清刻本悦宋简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 useBgFill="1">
        <p:nvSpPr>
          <p:cNvPr id="13" name="圆角矩形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长方形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长方形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长方形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rtlCol="0" anchor="ctr"/>
          <a:lstStyle>
            <a:lvl1pPr algn="ctr">
              <a:defRPr 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 hasCustomPrompt="1"/>
          </p:nvPr>
        </p:nvSpPr>
        <p:spPr>
          <a:xfrm>
            <a:off x="1727200" y="3200400"/>
            <a:ext cx="8534400" cy="1600200"/>
          </a:xfrm>
        </p:spPr>
        <p:txBody>
          <a:bodyPr rtlCol="0"/>
          <a:lstStyle>
            <a:lvl1pPr marL="0" indent="0" algn="ctr">
              <a:buNone/>
              <a:defRPr sz="26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CN" altLang="en-US" noProof="0" dirty="0"/>
              <a:t>单击以编辑母版副标题样式</a:t>
            </a:r>
            <a:endParaRPr kumimoji="0" lang="zh-CN" altLang="en-US" noProof="0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 rtlCol="0">
            <a:noAutofit/>
          </a:bodyPr>
          <a:lstStyle>
            <a:lvl1pPr>
              <a:defRPr sz="1400">
                <a:solidFill>
                  <a:srgbClr val="FFFFF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5E3039C2-58A4-43E6-8BEA-49E07898A515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57CE44-73F9-4A2F-B444-054AC58541F2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8FA2A492-F094-4F4C-920B-191961D4E409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10AB2393-9793-4032-A6EE-5D808114761D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 useBgFill="1">
        <p:nvSpPr>
          <p:cNvPr id="10" name="圆角矩形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长方形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长方形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长方形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rtlCol="0" anchor="b" anchorCtr="0"/>
          <a:lstStyle>
            <a:lvl1pPr algn="l">
              <a:buNone/>
              <a:defRPr sz="4000" b="0" cap="none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rtlCol="0" anchor="t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0D39CB30-597C-4177-A4BA-C473DAA99398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FF6F3CA1-932D-44BB-B6A9-E326C601C26C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F39CEE32-67A0-44C4-AC4A-DF0ED62BAF9D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BE11521D-8D6E-4A7D-B3C3-98C43C5E867C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DC5EA295-9FF3-47F4-A8A9-0B3FAA635193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 useBgFill="1">
        <p:nvSpPr>
          <p:cNvPr id="9" name="圆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 algn="l">
              <a:buNone/>
              <a:defRPr sz="40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 rtlCol="0"/>
          <a:lstStyle>
            <a:lvl1pPr marL="0" indent="0">
              <a:buNone/>
              <a:defRPr sz="18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F083D0F-7A52-4619-B29A-C0E417CBB471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长方形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长方形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rtlCol="0" anchor="ctr">
            <a:noAutofit/>
          </a:bodyPr>
          <a:lstStyle>
            <a:lvl1pPr algn="l">
              <a:buNone/>
              <a:defRPr sz="28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 hasCustomPrompt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 sz="32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rtl="0"/>
            <a:r>
              <a:rPr lang="zh-CN" altLang="en-US" noProof="0" dirty="0"/>
              <a:t>单击图标以添加图片</a:t>
            </a:r>
            <a:endParaRPr kumimoji="0"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 rtlCol="0"/>
          <a:lstStyle>
            <a:lvl1pPr marL="0" indent="0">
              <a:buFontTx/>
              <a:buNone/>
              <a:defRPr sz="160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D1899B70-E748-4B84-BAE3-314EF92ECFDE}" type="datetime1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 useBgFill="1">
        <p:nvSpPr>
          <p:cNvPr id="8" name="圆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CN" altLang="en-US" sz="1800" noProof="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kumimoji="0" lang="zh-CN" altLang="en-US" noProof="0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 eaLnBrk="1" latinLnBrk="0" hangingPunct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 eaLnBrk="1" latinLnBrk="0" hangingPunct="1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 eaLnBrk="1" latinLnBrk="0" hangingPunct="1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 eaLnBrk="1" latinLnBrk="0" hangingPunct="1"/>
            <a:r>
              <a:rPr lang="zh-CN" altLang="en-US" noProof="0" dirty="0"/>
              <a:t>第五级</a:t>
            </a:r>
            <a:endParaRPr kumimoji="0" lang="zh-CN" altLang="en-US" noProof="0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fld id="{401CF334-2D5C-4859-84A6-CA7E6E43FAEB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rtlCol="0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添加页脚</a:t>
            </a:r>
            <a:endParaRPr lang="zh-CN" alt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rtlCol="0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fld id="{D6A23331-914E-410F-B69E-E58B99F430D7}" type="datetime1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r"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0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jpeg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jpeg"/><Relationship Id="rId14" Type="http://schemas.openxmlformats.org/officeDocument/2006/relationships/image" Target="../media/image54.jpeg"/><Relationship Id="rId13" Type="http://schemas.openxmlformats.org/officeDocument/2006/relationships/image" Target="../media/image53.jpeg"/><Relationship Id="rId12" Type="http://schemas.openxmlformats.org/officeDocument/2006/relationships/image" Target="../media/image52.jpe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b="1" spc="633">
                <a:cs typeface="+mn-ea"/>
                <a:sym typeface="+mn-lt"/>
              </a:rPr>
              <a:t>单机版坦克大战设计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828800" y="800100"/>
            <a:ext cx="8534400" cy="1600200"/>
          </a:xfrm>
        </p:spPr>
        <p:txBody>
          <a:bodyPr rtlCol="0"/>
          <a:lstStyle/>
          <a:p>
            <a:pPr rtl="0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面向对象程序设计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2825" y="4341960"/>
            <a:ext cx="4505325" cy="163004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计科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1803 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杜昊  </a:t>
            </a: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计科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1803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孙创昱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  <p:transition spd="slow" advTm="4161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ClassPaintPicture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545" y="1538605"/>
            <a:ext cx="6606540" cy="1818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595" y="3504565"/>
            <a:ext cx="6605905" cy="2705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7835" y="3204845"/>
            <a:ext cx="6044565" cy="330581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ClassPaintPicture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882650" y="1546225"/>
            <a:ext cx="6532245" cy="396938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CollisionBetweenBulletsAndTanks函数：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首先判断子弹和子弹的碰撞：暴力判断两子弹的横纵坐标关系，当两子弹有一相等且方向不相同时，如果两者距离相差较小时，视为碰撞并引发小爆炸。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子弹和坦克的碰撞思想类似：暴力判断两者的关系，坦克在处理前先将坐标转化为地图坐标，通过调用是否打中函数进行判断，如果打中且子弹不是自己发出的，那么分类讨论：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（a）坦克为玩家，子弹来源于敌人：引发大爆炸效果。此时玩家如果不在保护罩状态，那么减血并回到起始点；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（b）坦克为玩家，子弹来源于玩家：引发大爆炸效果。设定玩家变为初始装甲等级且一定时间不能移动。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（c）坦克为敌人，子弹来源于玩家：引发大爆炸效果。此时敌人如果不在保护罩状态，那么减血。如果此时敌人血量为0，则记录玩家击杀数。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0845" y="490855"/>
            <a:ext cx="2943225" cy="2943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45" y="3588385"/>
            <a:ext cx="2943225" cy="296545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52575" y="21288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游戏特色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8862" y="2235064"/>
            <a:ext cx="4186654" cy="2536263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坦克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AI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设计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911225" y="1516380"/>
            <a:ext cx="4471670" cy="45231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对于简单</a:t>
            </a:r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模式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来说，移动开炮策略是随机的。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而</a:t>
            </a:r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在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困难</a:t>
            </a:r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模式增加了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AI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元素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，如果坦克与玩家坦克之一或者总部位于同一行或列时，如果坦克为重坦克直接朝向移动并开炮；如果不是重坦克且中间没有铁墙阻隔也是同理。如果不满足上述条件那么按照随机处理。</a:t>
            </a:r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这里的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随机化处理使用了一些技巧，为了避免玩家移动坦克做出相应的策略而产生的反复，因此我们选择随机函数是有一定针对性的。坦克移动和转向概率各占一半，而转向中只有10%向上移动，50%向下移动，剩余按照竖直方向靠近总部的方向移动。这样做有一定的道理，因为只要与总部在同一行或者同一列就会触发AI策略，因此我们这样设定占比。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5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750" y="1087120"/>
            <a:ext cx="7063105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多关卡设计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1019175" y="1417955"/>
            <a:ext cx="10153015" cy="6451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经典模式共有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35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张地图，关卡胜利后自动切换到下一关。完成第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35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关后将从第一关开始，往复循环。玩家可以手动退出游戏界面。经典模式还支持双人模式。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490" y="2411095"/>
            <a:ext cx="3875405" cy="3881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70" y="2372995"/>
            <a:ext cx="4008120" cy="395732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游戏道具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设计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1019810" y="1642745"/>
            <a:ext cx="10153015" cy="34150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经典模式中玩家可以通过打败带有道具的坦克获取道具。道具共有五种类型：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坦克可以给玩家加一条命。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炸弹可以消灭地图上的所有敌人。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铲子可以给总部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一圈的砖变成铁块一段时间。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星星可以给玩家坦克升级。一星坦克子弹加速，二星坦克可以连发，三星坦克可以打动铁块。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头盔可以给玩家坦克加上无敌保护壳，一段时间内不会受到伤害。样式如图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4" descr="atank"/>
          <p:cNvPicPr>
            <a:picLocks noChangeAspect="1"/>
          </p:cNvPicPr>
          <p:nvPr/>
        </p:nvPicPr>
        <p:blipFill>
          <a:blip r:embed="rId1">
            <a:clrChange>
              <a:clrFrom>
                <a:srgbClr val="C6CED3">
                  <a:alpha val="100000"/>
                </a:srgbClr>
              </a:clrFrom>
              <a:clrTo>
                <a:srgbClr val="C6CED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545" y="1960880"/>
            <a:ext cx="532765" cy="532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5" descr="bomb"/>
          <p:cNvPicPr>
            <a:picLocks noChangeAspect="1"/>
          </p:cNvPicPr>
          <p:nvPr/>
        </p:nvPicPr>
        <p:blipFill>
          <a:blip r:embed="rId2">
            <a:clrChange>
              <a:clrFrom>
                <a:srgbClr val="1A3357">
                  <a:alpha val="80392"/>
                </a:srgbClr>
              </a:clrFrom>
              <a:clrTo>
                <a:srgbClr val="1A3357">
                  <a:alpha val="80392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055" y="2673350"/>
            <a:ext cx="494030" cy="494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7" descr="Shovel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625" y="3244215"/>
            <a:ext cx="522605" cy="522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8" descr="star"/>
          <p:cNvPicPr>
            <a:picLocks noChangeAspect="1"/>
          </p:cNvPicPr>
          <p:nvPr/>
        </p:nvPicPr>
        <p:blipFill>
          <a:blip r:embed="rId4">
            <a:clrChange>
              <a:clrFrom>
                <a:srgbClr val="C2C2C4">
                  <a:alpha val="100000"/>
                </a:srgbClr>
              </a:clrFrom>
              <a:clrTo>
                <a:srgbClr val="C2C2C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055" y="3844290"/>
            <a:ext cx="500380" cy="500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6" descr="hat"/>
          <p:cNvPicPr>
            <a:picLocks noChangeAspect="1"/>
          </p:cNvPicPr>
          <p:nvPr/>
        </p:nvPicPr>
        <p:blipFill>
          <a:blip r:embed="rId5">
            <a:clrChange>
              <a:clrFrom>
                <a:srgbClr val="757063">
                  <a:alpha val="100000"/>
                </a:srgbClr>
              </a:clrFrom>
              <a:clrTo>
                <a:srgbClr val="75706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055" y="4488815"/>
            <a:ext cx="502920" cy="50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20" descr="ProtectiveCover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7305" y="4422775"/>
            <a:ext cx="635000" cy="635000"/>
          </a:xfrm>
          <a:prstGeom prst="rect">
            <a:avLst/>
          </a:prstGeom>
        </p:spPr>
      </p:pic>
      <p:pic>
        <p:nvPicPr>
          <p:cNvPr id="19" name="图片 19" descr="ProtectiveCover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2130" y="4422775"/>
            <a:ext cx="635000" cy="6350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游戏细节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设计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1219200" y="1937068"/>
            <a:ext cx="2813050" cy="25844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坦克行进时履带切换：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坦克生成特效：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player1_0_u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2280285"/>
            <a:ext cx="690245" cy="690245"/>
          </a:xfrm>
          <a:prstGeom prst="rect">
            <a:avLst/>
          </a:prstGeom>
        </p:spPr>
      </p:pic>
      <p:pic>
        <p:nvPicPr>
          <p:cNvPr id="5" name="图片 4" descr="player1_0_u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95" y="2280285"/>
            <a:ext cx="690245" cy="690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20" y="4281805"/>
            <a:ext cx="1301750" cy="1301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80" y="4281805"/>
            <a:ext cx="1301750" cy="1301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32250" y="1937385"/>
            <a:ext cx="2199640" cy="230695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地形特效：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爆炸特效：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490" y="4281805"/>
            <a:ext cx="1320165" cy="1320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34175" y="1937385"/>
            <a:ext cx="2199640" cy="230695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道具坦克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特效：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游戏操作说明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495" y="2392680"/>
            <a:ext cx="468630" cy="486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835" y="2381250"/>
            <a:ext cx="478790" cy="4883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05" y="4244340"/>
            <a:ext cx="2162810" cy="208470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210675" y="1937068"/>
            <a:ext cx="2199640" cy="28613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难度显示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简单模式：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困难模式：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145" y="2823210"/>
            <a:ext cx="1536700" cy="812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2145" y="4558030"/>
            <a:ext cx="1619250" cy="768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rcRect l="27735" b="-369"/>
          <a:stretch>
            <a:fillRect/>
          </a:stretch>
        </p:blipFill>
        <p:spPr>
          <a:xfrm>
            <a:off x="3525520" y="2393315"/>
            <a:ext cx="830580" cy="11899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3100" y="2381250"/>
            <a:ext cx="986790" cy="12039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rcRect r="26457" b="2274"/>
          <a:stretch>
            <a:fillRect/>
          </a:stretch>
        </p:blipFill>
        <p:spPr>
          <a:xfrm>
            <a:off x="5622290" y="2393950"/>
            <a:ext cx="697230" cy="116141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坦克形式多样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19" name="文本框 18"/>
          <p:cNvSpPr txBox="1"/>
          <p:nvPr/>
        </p:nvSpPr>
        <p:spPr>
          <a:xfrm>
            <a:off x="1019175" y="1621155"/>
            <a:ext cx="2079625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敌方坦克：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9175" y="2025968"/>
            <a:ext cx="9949180" cy="9220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顺次为基础坦克、高速坦克、高速炮弹坦克、装甲坦克。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高速坦克的移速很快，高速炮弹坦克子弹速度很快，装甲坦克有三条命，每条命有不同的皮肤。装甲坦克的皮肤如下：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9175" y="4044315"/>
            <a:ext cx="2079625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己方坦克：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9" name="图片 118"/>
          <p:cNvPicPr/>
          <p:nvPr/>
        </p:nvPicPr>
        <p:blipFill>
          <a:blip r:embed="rId1"/>
          <a:stretch>
            <a:fillRect/>
          </a:stretch>
        </p:blipFill>
        <p:spPr>
          <a:xfrm>
            <a:off x="4455795" y="4504055"/>
            <a:ext cx="71120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380" y="4488180"/>
            <a:ext cx="666750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6683375" y="4494530"/>
            <a:ext cx="660400" cy="66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图片 121"/>
          <p:cNvPicPr/>
          <p:nvPr/>
        </p:nvPicPr>
        <p:blipFill>
          <a:blip r:embed="rId4"/>
          <a:stretch>
            <a:fillRect/>
          </a:stretch>
        </p:blipFill>
        <p:spPr>
          <a:xfrm>
            <a:off x="7769225" y="4564380"/>
            <a:ext cx="590550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5"/>
          <a:stretch>
            <a:fillRect/>
          </a:stretch>
        </p:blipFill>
        <p:spPr>
          <a:xfrm>
            <a:off x="4474845" y="5394325"/>
            <a:ext cx="692150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/>
          <p:cNvPicPr/>
          <p:nvPr/>
        </p:nvPicPr>
        <p:blipFill>
          <a:blip r:embed="rId6"/>
          <a:stretch>
            <a:fillRect/>
          </a:stretch>
        </p:blipFill>
        <p:spPr>
          <a:xfrm>
            <a:off x="5580380" y="5394325"/>
            <a:ext cx="654050" cy="654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7"/>
          <a:stretch>
            <a:fillRect/>
          </a:stretch>
        </p:blipFill>
        <p:spPr>
          <a:xfrm>
            <a:off x="6683375" y="5394325"/>
            <a:ext cx="641350" cy="641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8"/>
          <a:stretch>
            <a:fillRect/>
          </a:stretch>
        </p:blipFill>
        <p:spPr>
          <a:xfrm>
            <a:off x="7775575" y="5429250"/>
            <a:ext cx="584200" cy="58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7" name="文本框 126"/>
          <p:cNvSpPr txBox="1"/>
          <p:nvPr/>
        </p:nvSpPr>
        <p:spPr>
          <a:xfrm>
            <a:off x="5740400" y="590296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05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025" y="3054033"/>
            <a:ext cx="666750" cy="76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083" y="3054033"/>
            <a:ext cx="631825" cy="74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575" y="3049905"/>
            <a:ext cx="609600" cy="75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/>
          <p:cNvPicPr/>
          <p:nvPr/>
        </p:nvPicPr>
        <p:blipFill>
          <a:blip r:embed="rId12"/>
          <a:stretch>
            <a:fillRect/>
          </a:stretch>
        </p:blipFill>
        <p:spPr>
          <a:xfrm>
            <a:off x="5885180" y="1492885"/>
            <a:ext cx="450850" cy="439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/>
          <p:cNvPicPr/>
          <p:nvPr/>
        </p:nvPicPr>
        <p:blipFill>
          <a:blip r:embed="rId13"/>
          <a:stretch>
            <a:fillRect/>
          </a:stretch>
        </p:blipFill>
        <p:spPr>
          <a:xfrm>
            <a:off x="6650355" y="1477645"/>
            <a:ext cx="450850" cy="439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图片 33"/>
          <p:cNvPicPr/>
          <p:nvPr/>
        </p:nvPicPr>
        <p:blipFill>
          <a:blip r:embed="rId14"/>
          <a:stretch>
            <a:fillRect/>
          </a:stretch>
        </p:blipFill>
        <p:spPr>
          <a:xfrm>
            <a:off x="7439025" y="1508125"/>
            <a:ext cx="419100" cy="408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图片 36"/>
          <p:cNvPicPr/>
          <p:nvPr/>
        </p:nvPicPr>
        <p:blipFill>
          <a:blip r:embed="rId15"/>
          <a:stretch>
            <a:fillRect/>
          </a:stretch>
        </p:blipFill>
        <p:spPr>
          <a:xfrm>
            <a:off x="5076825" y="1431290"/>
            <a:ext cx="514350" cy="50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趣味模式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设计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1019175" y="1482725"/>
            <a:ext cx="10153015" cy="6451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除经典模式外，我们设计了两个打病毒的趣味模式。在趣味模式中，玩家化身为救护车向病毒发射药丸、安置医药包，击退病毒。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5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338070"/>
            <a:ext cx="4227830" cy="387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953" y="2337753"/>
            <a:ext cx="4204335" cy="385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4450" y="2495233"/>
            <a:ext cx="10363200" cy="1143000"/>
          </a:xfrm>
        </p:spPr>
        <p:txBody>
          <a:bodyPr/>
          <a:lstStyle/>
          <a:p>
            <a:r>
              <a:rPr lang="zh-CN" altLang="en-US" dirty="0"/>
              <a:t>游戏展示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5" y="1238250"/>
            <a:ext cx="4543425" cy="454342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 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rtl="0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类的设计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rtl="0"/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rtl="0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游戏特色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rtl="0"/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rtl="0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展示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类的设计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5" name="图片 1"/>
          <p:cNvPicPr>
            <a:picLocks noChangeAspect="1"/>
          </p:cNvPicPr>
          <p:nvPr>
            <p:ph sz="quarter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245" y="1649730"/>
            <a:ext cx="6446520" cy="32499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882765" y="1536383"/>
            <a:ext cx="4699635" cy="37846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定义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ClassUnit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类，保存单元基础属性；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ClassBullet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类和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ClassTankBasic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类继承于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ClassUnit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类并拓展出新的属性；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定义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ClassGameProps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类，保存游戏道具属性；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定义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ClassMap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类，保存游戏地图的信息；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定义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ClassPaintPicture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类，用来绘制游戏的道具、地形等内容。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ClassUnit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8" name="内容占位符 7"/>
          <p:cNvPicPr>
            <a:picLocks noChangeAspect="1"/>
          </p:cNvPicPr>
          <p:nvPr>
            <p:ph sz="quarter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610" y="1417955"/>
            <a:ext cx="5203190" cy="4438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27140" y="1137920"/>
            <a:ext cx="5411470" cy="11988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CanMoveFoward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函数：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按照移动函数的坐标对齐方式计算出行列坐标。选择两个坐标点调用地形判断函数判断是否可行，有一个不可行则返回不可行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3" name="图片 63" descr="QQ截图20200530231138_WPS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2459355"/>
            <a:ext cx="4512310" cy="413258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ClassBullet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10" name="文本框 9"/>
          <p:cNvSpPr txBox="1"/>
          <p:nvPr/>
        </p:nvSpPr>
        <p:spPr>
          <a:xfrm>
            <a:off x="6381115" y="1636713"/>
            <a:ext cx="5411470" cy="175323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Bullet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Move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函数：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首先进行坐标对齐，将坐标四舍五入修正为正确的行和列。由于在调用判断子弹移动之前已经判别了子弹和坦克、子弹和子弹的碰撞，因此只需要判断原始地形的移动是否可行。如果可行则修改对应坐标。具体实现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CanMoveForward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函数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类似。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955" y="1417955"/>
            <a:ext cx="5330825" cy="405257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ClassTankBasic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3690" y="1365250"/>
            <a:ext cx="7286625" cy="4127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120" y="1417955"/>
            <a:ext cx="6636385" cy="471043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ClassTankBasic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10" name="文本框 9"/>
          <p:cNvSpPr txBox="1"/>
          <p:nvPr/>
        </p:nvSpPr>
        <p:spPr>
          <a:xfrm>
            <a:off x="5960745" y="1524953"/>
            <a:ext cx="5411470" cy="230695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Move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函数：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首先调用坐标转换函数将绘图坐标转换为地图坐标。</a:t>
            </a:r>
            <a:endParaRPr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接下来进行坐标对齐，将坐标四舍五入修正为正确的行和列。两次调用移动判断函数，判断物体能否成功移动。第一次是判断原始地形（砖墙、防爆门等）移动是否可行，第二次是判断其他地形（坦克等）移动是否可行。如果都可行则修改对应坐标。如果坦克当前位于冰面，那么速度增加。</a:t>
            </a:r>
            <a:endParaRPr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6" name="图片 66" descr="8V226_(ADZHR69]MW%9R{(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" y="1525270"/>
            <a:ext cx="4554855" cy="478218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ClassGameProps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695" y="1508125"/>
            <a:ext cx="6764655" cy="1814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0260" y="1508125"/>
            <a:ext cx="5334635" cy="358838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ClassMap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CN" noProof="0" smtClean="0"/>
            </a:fld>
            <a:endParaRPr lang="zh-CN" altLang="en-US" noProof="0"/>
          </a:p>
        </p:txBody>
      </p:sp>
      <p:sp>
        <p:nvSpPr>
          <p:cNvPr id="7" name="文本框 6"/>
          <p:cNvSpPr txBox="1"/>
          <p:nvPr/>
        </p:nvSpPr>
        <p:spPr>
          <a:xfrm>
            <a:off x="6456045" y="1603058"/>
            <a:ext cx="4592320" cy="9220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loadmap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函数：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文件读入map.txt中的内容并定位到相应关卡，以十六进制方式读入到Map。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60" y="1603375"/>
            <a:ext cx="9160510" cy="265747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业务规划演示文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业务规划演示文稿</Template>
  <TotalTime>0</TotalTime>
  <Words>1837</Words>
  <Application>WPS 演示</Application>
  <PresentationFormat>宽屏</PresentationFormat>
  <Paragraphs>184</Paragraphs>
  <Slides>19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方正清刻本悦宋简体</vt:lpstr>
      <vt:lpstr>Wingdings 2</vt:lpstr>
      <vt:lpstr>Times New Roman</vt:lpstr>
      <vt:lpstr>微软雅黑</vt:lpstr>
      <vt:lpstr>Arial Unicode MS</vt:lpstr>
      <vt:lpstr>Calibri</vt:lpstr>
      <vt:lpstr>业务规划演示文稿</vt:lpstr>
      <vt:lpstr>单机版坦克大战设计</vt:lpstr>
      <vt:lpstr>目录</vt:lpstr>
      <vt:lpstr>类的设计</vt:lpstr>
      <vt:lpstr>ClassUnit类</vt:lpstr>
      <vt:lpstr>ClassBullet类</vt:lpstr>
      <vt:lpstr>ClassTankBasic类</vt:lpstr>
      <vt:lpstr>ClassTankBasic类</vt:lpstr>
      <vt:lpstr>ClassGameProps类</vt:lpstr>
      <vt:lpstr>ClassMap类</vt:lpstr>
      <vt:lpstr>ClassPaintPicture类</vt:lpstr>
      <vt:lpstr>ClassPaintPicture类</vt:lpstr>
      <vt:lpstr>游戏特色</vt:lpstr>
      <vt:lpstr>坦克AI设计</vt:lpstr>
      <vt:lpstr>多关卡设计</vt:lpstr>
      <vt:lpstr>游戏道具设计</vt:lpstr>
      <vt:lpstr>游戏细节设计</vt:lpstr>
      <vt:lpstr>坦克形式多样</vt:lpstr>
      <vt:lpstr>趣味模式设计</vt:lpstr>
      <vt:lpstr>游戏展示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P2P网贷平台的那些事儿</dc:title>
  <dc:creator>博文 王</dc:creator>
  <cp:lastModifiedBy>充满斗志追风少年</cp:lastModifiedBy>
  <cp:revision>69</cp:revision>
  <dcterms:created xsi:type="dcterms:W3CDTF">2019-04-26T13:08:00Z</dcterms:created>
  <dcterms:modified xsi:type="dcterms:W3CDTF">2020-06-03T14:44:04Z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KSOProductBuildVer">
    <vt:lpwstr>2052-11.1.0.9662</vt:lpwstr>
  </property>
</Properties>
</file>